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1" r:id="rId2"/>
    <p:sldId id="379" r:id="rId3"/>
    <p:sldId id="340" r:id="rId4"/>
    <p:sldId id="542" r:id="rId5"/>
    <p:sldId id="543" r:id="rId6"/>
    <p:sldId id="544" r:id="rId7"/>
    <p:sldId id="545" r:id="rId8"/>
    <p:sldId id="546" r:id="rId9"/>
    <p:sldId id="547" r:id="rId10"/>
    <p:sldId id="548" r:id="rId11"/>
    <p:sldId id="549" r:id="rId12"/>
    <p:sldId id="551" r:id="rId13"/>
    <p:sldId id="550" r:id="rId14"/>
    <p:sldId id="552" r:id="rId15"/>
    <p:sldId id="553" r:id="rId16"/>
    <p:sldId id="562" r:id="rId17"/>
    <p:sldId id="554" r:id="rId18"/>
    <p:sldId id="555" r:id="rId19"/>
    <p:sldId id="556" r:id="rId20"/>
    <p:sldId id="557" r:id="rId21"/>
    <p:sldId id="558" r:id="rId22"/>
    <p:sldId id="559" r:id="rId23"/>
    <p:sldId id="560" r:id="rId24"/>
    <p:sldId id="561" r:id="rId25"/>
    <p:sldId id="359" r:id="rId26"/>
  </p:sldIdLst>
  <p:sldSz cx="12192000" cy="6858000"/>
  <p:notesSz cx="6858000" cy="9144000"/>
  <p:embeddedFontLst>
    <p:embeddedFont>
      <p:font typeface="Amazon Ember" panose="020B0603020204020204" pitchFamily="34" charset="0"/>
      <p:regular r:id="rId29"/>
      <p:bold r:id="rId30"/>
      <p:italic r:id="rId31"/>
      <p:boldItalic r:id="rId32"/>
    </p:embeddedFont>
    <p:embeddedFont>
      <p:font typeface="Amazon Ember Display" panose="020B0603020204020204" pitchFamily="34" charset="0"/>
      <p:regular r:id="rId33"/>
      <p:bold r:id="rId34"/>
      <p:italic r:id="rId35"/>
      <p:boldItalic r:id="rId36"/>
    </p:embeddedFont>
    <p:embeddedFont>
      <p:font typeface="Amazon Ember Mono" panose="020B0603020204020204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25896864-DF69-40F5-8CB7-E9E220E900ED}">
          <p14:sldIdLst/>
        </p14:section>
        <p14:section name="Title slide options" id="{8806E88D-7D3F-475C-A6F5-14A5B6CD3EBE}">
          <p14:sldIdLst>
            <p14:sldId id="321"/>
            <p14:sldId id="379"/>
            <p14:sldId id="340"/>
            <p14:sldId id="542"/>
            <p14:sldId id="543"/>
            <p14:sldId id="544"/>
            <p14:sldId id="545"/>
            <p14:sldId id="546"/>
            <p14:sldId id="547"/>
            <p14:sldId id="548"/>
            <p14:sldId id="549"/>
            <p14:sldId id="551"/>
            <p14:sldId id="550"/>
            <p14:sldId id="552"/>
            <p14:sldId id="553"/>
            <p14:sldId id="562"/>
            <p14:sldId id="554"/>
            <p14:sldId id="555"/>
            <p14:sldId id="556"/>
            <p14:sldId id="557"/>
            <p14:sldId id="558"/>
            <p14:sldId id="559"/>
            <p14:sldId id="560"/>
            <p14:sldId id="561"/>
            <p14:sldId id="3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D97"/>
    <a:srgbClr val="9FFCEA"/>
    <a:srgbClr val="7CE8F4"/>
    <a:srgbClr val="FFD7BC"/>
    <a:srgbClr val="FFFFFF"/>
    <a:srgbClr val="191919"/>
    <a:srgbClr val="0000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12C8C85-51F0-491E-9774-3900AFEF0FD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9" autoAdjust="0"/>
    <p:restoredTop sz="96215" autoAdjust="0"/>
  </p:normalViewPr>
  <p:slideViewPr>
    <p:cSldViewPr snapToGrid="0">
      <p:cViewPr varScale="1">
        <p:scale>
          <a:sx n="124" d="100"/>
          <a:sy n="124" d="100"/>
        </p:scale>
        <p:origin x="51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89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30B3F9-42E9-426B-B3D2-D6012D7491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C71F7584-9745-40DA-BD49-9A41A97B2D2E}" type="slidenum">
              <a:rPr lang="en-US" sz="1000" smtClean="0"/>
              <a:pPr algn="ctr"/>
              <a:t>‹#›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1292530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457200"/>
            <a:ext cx="5981700" cy="3364706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19100" y="4197679"/>
            <a:ext cx="6000750" cy="432880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9431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/>
            </a:lvl1pPr>
          </a:lstStyle>
          <a:p>
            <a:fld id="{A3D89E5F-BEEF-42A1-A57B-E5A736D511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7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Aft>
        <a:spcPts val="30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25425" indent="-106363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463550" indent="-119063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747713" indent="-119063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973138" indent="-117475" algn="l" defTabSz="914400" rtl="0" eaLnBrk="1" latinLnBrk="0" hangingPunct="1">
      <a:spcAft>
        <a:spcPts val="300"/>
      </a:spcAft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pos="2160" userDrawn="1">
          <p15:clr>
            <a:srgbClr val="F26B43"/>
          </p15:clr>
        </p15:guide>
        <p15:guide id="2" orient="horz" pos="2880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4056" userDrawn="1">
          <p15:clr>
            <a:srgbClr val="F26B43"/>
          </p15:clr>
        </p15:guide>
        <p15:guide id="5" orient="horz" pos="288" userDrawn="1">
          <p15:clr>
            <a:srgbClr val="F26B43"/>
          </p15:clr>
        </p15:guide>
        <p15:guide id="6" orient="horz" pos="264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olor set 1 - b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50D784-1856-E6F0-2FE8-22F9BA2AD8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3521"/>
            <a:ext cx="12198096" cy="6865005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54CE4ED-4096-479A-AA41-A2286E854B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1729418"/>
            <a:ext cx="6477002" cy="361335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900" b="1" i="0" cap="all" spc="300" baseline="0">
                <a:solidFill>
                  <a:srgbClr val="FFD7BC"/>
                </a:solidFill>
                <a:latin typeface="Amazon Ember Mono" panose="020B0709020204020204" pitchFamily="49" charset="0"/>
                <a:ea typeface="Amazon Ember Mono" panose="020B0709020204020204" pitchFamily="49" charset="0"/>
                <a:cs typeface="Amazon Ember Mono" panose="020B0709020204020204" pitchFamily="49" charset="0"/>
              </a:defRPr>
            </a:lvl1pPr>
          </a:lstStyle>
          <a:p>
            <a:pPr lvl="0"/>
            <a:r>
              <a:rPr lang="en-US" dirty="0"/>
              <a:t>Enter session ID if required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FDF3A4-5795-4C3E-A626-E8705501F6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8" y="2126159"/>
            <a:ext cx="6460999" cy="757130"/>
          </a:xfrm>
        </p:spPr>
        <p:txBody>
          <a:bodyPr wrap="square" anchor="t" anchorCtr="0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Enter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D1914-560C-4D5C-AA3F-8A993D908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2906719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Enter 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235E33B-41A5-4ACB-9AE6-2F3E7CAA44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4349712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D4CE88-F816-4273-A6C0-5D3F9D2E05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4762500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35C811-CC15-561B-D701-6F904C4DF9C9}"/>
              </a:ext>
            </a:extLst>
          </p:cNvPr>
          <p:cNvSpPr txBox="1"/>
          <p:nvPr userDrawn="1"/>
        </p:nvSpPr>
        <p:spPr>
          <a:xfrm>
            <a:off x="504476" y="6389813"/>
            <a:ext cx="259878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E59B6FD5-3D56-C643-A5C0-5E9DC034BBB5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D2EBF7-2AD6-1FE7-130D-41E9803924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602" y="551565"/>
            <a:ext cx="1003173" cy="59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46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subtitle layout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6213DF-CEC6-4F46-9CD4-5ED4A416AF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455968"/>
            <a:ext cx="10972800" cy="258532"/>
          </a:xfrm>
        </p:spPr>
        <p:txBody>
          <a:bodyPr/>
          <a:lstStyle>
            <a:lvl1pPr marL="0" indent="0">
              <a:buNone/>
              <a:defRPr sz="1200" b="1" i="0" cap="all" spc="300" baseline="0"/>
            </a:lvl1pPr>
          </a:lstStyle>
          <a:p>
            <a:pPr lvl="0"/>
            <a:r>
              <a:rPr lang="en-US" dirty="0"/>
              <a:t>Enter subtitle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78479-5E5D-4B94-9958-5C40D64BED6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20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840" userDrawn="1">
          <p15:clr>
            <a:srgbClr val="9FCC3B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714500"/>
            <a:ext cx="10972800" cy="4495800"/>
          </a:xfrm>
        </p:spPr>
        <p:txBody>
          <a:bodyPr/>
          <a:lstStyle>
            <a:lvl1pPr marL="0" indent="0">
              <a:spcAft>
                <a:spcPts val="1800"/>
              </a:spcAft>
              <a:buNone/>
              <a:defRPr/>
            </a:lvl1pPr>
            <a:lvl2pPr marL="285750" indent="0">
              <a:spcAft>
                <a:spcPts val="1800"/>
              </a:spcAft>
              <a:buNone/>
              <a:defRPr/>
            </a:lvl2pPr>
            <a:lvl3pPr marL="628650" indent="0">
              <a:spcAft>
                <a:spcPts val="1800"/>
              </a:spcAft>
              <a:buNone/>
              <a:defRPr/>
            </a:lvl3pPr>
            <a:lvl4pPr marL="914400" indent="0">
              <a:spcAft>
                <a:spcPts val="1800"/>
              </a:spcAft>
              <a:buNone/>
              <a:defRPr/>
            </a:lvl4pPr>
            <a:lvl5pPr marL="1143000" indent="0">
              <a:spcAft>
                <a:spcPts val="1800"/>
              </a:spcAft>
              <a:buNone/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91B74-659E-4EB1-8DB0-B962093F0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3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8ECA2-6D6E-4722-9B75-7468AE1E5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and bulleted content 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25BCD8-5D1C-48DC-A21B-317A0B7D55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714500"/>
            <a:ext cx="10972800" cy="4495800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Enter text or click icon to add media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7DE2B-5658-4ECD-9AB5-497E1D05E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9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C643E-9D53-435F-9BF5-216545CC17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7577"/>
            <a:ext cx="10972800" cy="535531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 dirty="0"/>
              <a:t>Picture with caption layout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F8F45C-51B3-4A66-AF8A-1A15D125710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09598" y="1714501"/>
            <a:ext cx="5372101" cy="449579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Enter descriptive text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0FD460-44A4-4368-BEE3-4B57384F2D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0300" y="1714501"/>
            <a:ext cx="5372100" cy="4495798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FCB9B7-F1A6-4E7E-9A44-4A1BF91C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6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17ECE-DA96-4373-B8B2-4E847C5ACB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599" y="1995221"/>
            <a:ext cx="8067261" cy="1900504"/>
          </a:xfrm>
        </p:spPr>
        <p:txBody>
          <a:bodyPr anchor="b" anchorCtr="0"/>
          <a:lstStyle>
            <a:lvl1pPr>
              <a:defRPr sz="4400"/>
            </a:lvl1pPr>
          </a:lstStyle>
          <a:p>
            <a:r>
              <a:rPr lang="en-US" dirty="0"/>
              <a:t>Enter quote here. Reposition quote mark graphics to frame the quote.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CC38951-92FB-41A4-A9D4-F3B7D3577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" y="4127500"/>
            <a:ext cx="8067261" cy="369332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2000" b="1"/>
            </a:lvl1pPr>
          </a:lstStyle>
          <a:p>
            <a:pPr lvl="0"/>
            <a:r>
              <a:rPr lang="en-US" dirty="0"/>
              <a:t>Quoted person’s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C436BC0-B224-4E6F-99AF-155A3657C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" y="4496832"/>
            <a:ext cx="8067261" cy="313932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Quoted person’s affiliation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D867C9-C0CC-45E6-BDB6-5AAA8DF8A9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E0A0F065-DA19-4B02-B238-CFA9C89CB6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0036" y="1981200"/>
            <a:ext cx="309563" cy="3095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 </a:t>
            </a:r>
          </a:p>
        </p:txBody>
      </p: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EEFC34B7-722A-436B-9E34-41B9A285F1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35350" y="3274218"/>
            <a:ext cx="309563" cy="309563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/>
            </a:lvl1pPr>
            <a:lvl2pPr marL="228600" indent="0">
              <a:buNone/>
              <a:defRPr sz="1000"/>
            </a:lvl2pPr>
            <a:lvl3pPr marL="457200" indent="0">
              <a:buNone/>
              <a:defRPr sz="1000"/>
            </a:lvl3pPr>
            <a:lvl4pPr marL="685800" indent="0">
              <a:buNone/>
              <a:defRPr sz="1000"/>
            </a:lvl4pPr>
            <a:lvl5pPr marL="685800" indent="0">
              <a:buNone/>
              <a:defRPr sz="1000"/>
            </a:lvl5pPr>
          </a:lstStyle>
          <a:p>
            <a:pPr lvl="0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87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48" userDrawn="1">
          <p15:clr>
            <a:srgbClr val="FBAE40"/>
          </p15:clr>
        </p15:guide>
        <p15:guide id="2" orient="horz" pos="259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olor set 1-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D08AB68-8722-5843-BF9F-A3F4FC821A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98096" cy="68642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57A28E-616E-40DC-A93F-E9E9E4852138}"/>
              </a:ext>
            </a:extLst>
          </p:cNvPr>
          <p:cNvSpPr txBox="1"/>
          <p:nvPr userDrawn="1"/>
        </p:nvSpPr>
        <p:spPr>
          <a:xfrm>
            <a:off x="1141084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891D98CA-91DB-C845-88C4-F4C26858D263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62F8C0-A810-BF9F-3723-2F461442E4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6327913" cy="1421928"/>
          </a:xfrm>
        </p:spPr>
        <p:txBody>
          <a:bodyPr anchor="ctr" anchorCtr="0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layout: Enter section name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DF5CC0-6906-04A3-E7E4-74B85B77D0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4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olor set 1 - ba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0983C2-B45D-83B2-DEBB-13EE7EB37C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12198096" cy="68685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57A28E-616E-40DC-A93F-E9E9E4852138}"/>
              </a:ext>
            </a:extLst>
          </p:cNvPr>
          <p:cNvSpPr txBox="1"/>
          <p:nvPr userDrawn="1"/>
        </p:nvSpPr>
        <p:spPr>
          <a:xfrm>
            <a:off x="1141084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891D98CA-91DB-C845-88C4-F4C26858D263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D6234D-414D-9CC7-3F0E-7912485519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6079435" cy="1421928"/>
          </a:xfrm>
        </p:spPr>
        <p:txBody>
          <a:bodyPr anchor="ctr" anchorCtr="0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layout: Enter section name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1D29D4-8167-5CB4-D459-22E712DA78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02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olor set 1 - b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350BF9-1884-DA8A-63FF-C319D9447F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12198096" cy="68685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</p:spPr>
        <p:txBody>
          <a:bodyPr anchor="ctr" anchorCtr="0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layout: Enter section name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57A28E-616E-40DC-A93F-E9E9E4852138}"/>
              </a:ext>
            </a:extLst>
          </p:cNvPr>
          <p:cNvSpPr txBox="1"/>
          <p:nvPr userDrawn="1"/>
        </p:nvSpPr>
        <p:spPr>
          <a:xfrm>
            <a:off x="1141084" y="6389813"/>
            <a:ext cx="270779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891D98CA-91DB-C845-88C4-F4C26858D263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254159-5D26-D207-588E-7D11B5647F2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0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olor set 1 - do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39B1D4-5970-8C3B-12DD-B9476EDF01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8096" cy="68650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57A28E-616E-40DC-A93F-E9E9E4852138}"/>
              </a:ext>
            </a:extLst>
          </p:cNvPr>
          <p:cNvSpPr txBox="1"/>
          <p:nvPr userDrawn="1"/>
        </p:nvSpPr>
        <p:spPr>
          <a:xfrm>
            <a:off x="1141084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891D98CA-91DB-C845-88C4-F4C26858D263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83430B-05F3-5D74-2855-888E022943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385638"/>
            <a:ext cx="4468780" cy="2086725"/>
          </a:xfrm>
        </p:spPr>
        <p:txBody>
          <a:bodyPr anchor="ctr" anchorCtr="0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layout: Enter section name here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E7113D-DBB6-5C83-2239-B8FF4DC626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3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- Color set 1 - d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91A42F-B664-7CC3-3A58-FCC8A63867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0" y="0"/>
            <a:ext cx="12198096" cy="68685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915E6F-C631-449B-B22F-53FD20C9E8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2718036"/>
            <a:ext cx="7823200" cy="1421928"/>
          </a:xfrm>
        </p:spPr>
        <p:txBody>
          <a:bodyPr anchor="ctr" anchorCtr="0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layout: Enter section name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57A28E-616E-40DC-A93F-E9E9E4852138}"/>
              </a:ext>
            </a:extLst>
          </p:cNvPr>
          <p:cNvSpPr txBox="1"/>
          <p:nvPr userDrawn="1"/>
        </p:nvSpPr>
        <p:spPr>
          <a:xfrm>
            <a:off x="1141084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891D98CA-91DB-C845-88C4-F4C26858D263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BE13C20-A770-495A-BA36-0CE111A9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14B112-C369-FB90-94AE-3D366E4534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01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olor set 1 - d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F44AEEB-00A1-474B-00D0-DDD5D300C8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8096" cy="686500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54CE4ED-4096-479A-AA41-A2286E854B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598" y="1729418"/>
            <a:ext cx="6477002" cy="361335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1900" b="1" i="0" cap="all" spc="300" baseline="0">
                <a:solidFill>
                  <a:srgbClr val="FFD7BC"/>
                </a:solidFill>
                <a:latin typeface="Amazon Ember Mono" panose="020B0709020204020204" pitchFamily="49" charset="0"/>
                <a:ea typeface="Amazon Ember Mono" panose="020B0709020204020204" pitchFamily="49" charset="0"/>
                <a:cs typeface="Amazon Ember Mono" panose="020B0709020204020204" pitchFamily="49" charset="0"/>
              </a:defRPr>
            </a:lvl1pPr>
          </a:lstStyle>
          <a:p>
            <a:pPr lvl="0"/>
            <a:r>
              <a:rPr lang="en-US" dirty="0"/>
              <a:t>Enter session ID if required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FDF3A4-5795-4C3E-A626-E8705501F6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9598" y="2126159"/>
            <a:ext cx="6460999" cy="757130"/>
          </a:xfrm>
        </p:spPr>
        <p:txBody>
          <a:bodyPr wrap="square" anchor="t" anchorCtr="0"/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Enter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AD1914-560C-4D5C-AA3F-8A993D908EC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598" y="2906719"/>
            <a:ext cx="6460998" cy="535531"/>
          </a:xfrm>
        </p:spPr>
        <p:txBody>
          <a:bodyPr wrap="square"/>
          <a:lstStyle>
            <a:lvl1pPr marL="0" indent="0" algn="l">
              <a:spcAft>
                <a:spcPts val="0"/>
              </a:spcAft>
              <a:buFont typeface="Arial" panose="020B0604020202020204" pitchFamily="34" charset="0"/>
              <a:buNone/>
              <a:defRPr sz="3200" b="0" i="0" cap="none" spc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Enter subtitle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235E33B-41A5-4ACB-9AE6-2F3E7CAA44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8" y="4349712"/>
            <a:ext cx="3797302" cy="369332"/>
          </a:xfrm>
        </p:spPr>
        <p:txBody>
          <a:bodyPr wrap="square"/>
          <a:lstStyle>
            <a:lvl1pPr marL="0" indent="0">
              <a:spcAft>
                <a:spcPts val="0"/>
              </a:spcAft>
              <a:buNone/>
              <a:defRPr sz="2000" b="0" i="0" cap="none" spc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 (pronouns)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7D4CE88-F816-4273-A6C0-5D3F9D2E05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8" y="4762500"/>
            <a:ext cx="3797302" cy="535531"/>
          </a:xfrm>
        </p:spPr>
        <p:txBody>
          <a:bodyPr wrap="square"/>
          <a:lstStyle>
            <a:lvl1pPr marL="0" indent="0">
              <a:spcAft>
                <a:spcPts val="3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job title</a:t>
            </a:r>
            <a:br>
              <a:rPr lang="en-US" dirty="0"/>
            </a:br>
            <a:r>
              <a:rPr lang="en-US" dirty="0"/>
              <a:t>Speaker company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35C811-CC15-561B-D701-6F904C4DF9C9}"/>
              </a:ext>
            </a:extLst>
          </p:cNvPr>
          <p:cNvSpPr txBox="1"/>
          <p:nvPr userDrawn="1"/>
        </p:nvSpPr>
        <p:spPr>
          <a:xfrm>
            <a:off x="504476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E59B6FD5-3D56-C643-A5C0-5E9DC034BBB5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1927DF-C18E-7A7E-ED07-63C3DF59A9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602" y="551565"/>
            <a:ext cx="1003173" cy="59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4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4464">
          <p15:clr>
            <a:srgbClr val="FBAE40"/>
          </p15:clr>
        </p15:guide>
        <p15:guide id="3" orient="horz" pos="2736">
          <p15:clr>
            <a:srgbClr val="FBAE40"/>
          </p15:clr>
        </p15:guide>
        <p15:guide id="4" orient="horz" pos="1272">
          <p15:clr>
            <a:srgbClr val="FBAE40"/>
          </p15:clr>
        </p15:guide>
        <p15:guide id="5" orient="horz" pos="172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90820-803B-4C55-BA9E-AE3223753E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256" y="3226552"/>
            <a:ext cx="6823869" cy="750238"/>
          </a:xfrm>
        </p:spPr>
        <p:txBody>
          <a:bodyPr/>
          <a:lstStyle>
            <a:lvl1pPr>
              <a:defRPr sz="2800" b="1">
                <a:latin typeface="+mn-lt"/>
              </a:defRPr>
            </a:lvl1pPr>
          </a:lstStyle>
          <a:p>
            <a:r>
              <a:rPr lang="en-US" dirty="0"/>
              <a:t>Enter subtitle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B99A66-7F1A-495E-B008-D2DB34B05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F7951E-E6AB-4553-9142-A91D5BC58C21}"/>
              </a:ext>
            </a:extLst>
          </p:cNvPr>
          <p:cNvSpPr txBox="1"/>
          <p:nvPr userDrawn="1"/>
        </p:nvSpPr>
        <p:spPr>
          <a:xfrm>
            <a:off x="609599" y="2428875"/>
            <a:ext cx="6867525" cy="955666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 b="1" dirty="0">
                <a:solidFill>
                  <a:schemeClr val="tx2"/>
                </a:solidFill>
                <a:latin typeface="+mj-lt"/>
              </a:rPr>
              <a:t>Q&amp;A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6FF82B-B4E0-4C97-87F3-C1C0B88375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295" y="6338002"/>
            <a:ext cx="365760" cy="21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5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Color set 1 - b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B659D276-0939-4482-8050-C69560EFB8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-619677"/>
            <a:ext cx="10972800" cy="53553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Enter unique title of slide for accessibility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09F6EE-2591-9381-147F-24492EA5E8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12198096" cy="6868582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FFA190-394C-4586-A84A-BA2A677030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682D70F-F9C4-4C4C-A916-589EA4438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93A1250-E885-4935-B98D-9C62E4E51F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7E9957-AB07-4CE6-BD9E-3631EF6ED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064B62F-5416-46A2-BBC6-945C362C63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BBE44B1-E140-4E35-AF0B-41A3CDA5CA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BEBFA3-8C5E-448A-B03D-8DAAEBB407B0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Thank you!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92A1C6-9D56-0140-2445-5C21341B644F}"/>
              </a:ext>
            </a:extLst>
          </p:cNvPr>
          <p:cNvSpPr txBox="1"/>
          <p:nvPr userDrawn="1"/>
        </p:nvSpPr>
        <p:spPr>
          <a:xfrm>
            <a:off x="504476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C9305E1C-00C6-7741-A376-0D18F41A32E6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8F6F0D-506E-867D-DA2A-7984C6E99F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9" y="703965"/>
            <a:ext cx="1003173" cy="59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6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- Color set 1 - d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A1E89C96-A870-40FB-A2AE-86CC14A91A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-619677"/>
            <a:ext cx="10972800" cy="535531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Enter unique title of slide for accessibility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988816-3FDE-DB97-B53E-3E18B7C41F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8096" cy="686500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1FFA190-394C-4586-A84A-BA2A677030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9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682D70F-F9C4-4C4C-A916-589EA4438C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9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93A1250-E885-4935-B98D-9C62E4E51F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46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7E9957-AB07-4CE6-BD9E-3631EF6ED5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146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E064B62F-5416-46A2-BBC6-945C362C63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10125" y="3621643"/>
            <a:ext cx="1994088" cy="369332"/>
          </a:xfrm>
        </p:spPr>
        <p:txBody>
          <a:bodyPr anchor="b" anchorCtr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4BBE44B1-E140-4E35-AF0B-41A3CDA5CA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0125" y="3990975"/>
            <a:ext cx="1994088" cy="53553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Speaker contact info (email or socials)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BEBFA3-8C5E-448A-B03D-8DAAEBB407B0}"/>
              </a:ext>
            </a:extLst>
          </p:cNvPr>
          <p:cNvSpPr txBox="1"/>
          <p:nvPr userDrawn="1"/>
        </p:nvSpPr>
        <p:spPr>
          <a:xfrm>
            <a:off x="609599" y="2461211"/>
            <a:ext cx="6867525" cy="923330"/>
          </a:xfrm>
          <a:prstGeom prst="rect">
            <a:avLst/>
          </a:prstGeom>
          <a:noFill/>
        </p:spPr>
        <p:txBody>
          <a:bodyPr wrap="square" lIns="0" rtlCol="0">
            <a:noAutofit/>
          </a:bodyPr>
          <a:lstStyle/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Thank you!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7B6651-2A97-2363-2BA7-0F8D2C2FBC59}"/>
              </a:ext>
            </a:extLst>
          </p:cNvPr>
          <p:cNvSpPr txBox="1"/>
          <p:nvPr userDrawn="1"/>
        </p:nvSpPr>
        <p:spPr>
          <a:xfrm>
            <a:off x="504476" y="6389813"/>
            <a:ext cx="299152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C9305E1C-00C6-7741-A376-0D18F41A32E6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 Amazon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DC68B8-0222-0A88-DDF2-A52CF26275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599" y="703965"/>
            <a:ext cx="1003173" cy="59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9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A4731D4-24B7-407D-A119-09109E0E0D80}"/>
              </a:ext>
            </a:extLst>
          </p:cNvPr>
          <p:cNvSpPr txBox="1"/>
          <p:nvPr userDrawn="1"/>
        </p:nvSpPr>
        <p:spPr>
          <a:xfrm>
            <a:off x="3486150" y="2512370"/>
            <a:ext cx="7353300" cy="1874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en-US" sz="6000" dirty="0">
                <a:latin typeface="+mj-lt"/>
              </a:rPr>
              <a:t>Do not use layouts after this slide.</a:t>
            </a:r>
            <a:br>
              <a:rPr lang="en-US" sz="6000" dirty="0">
                <a:latin typeface="+mj-lt"/>
              </a:rPr>
            </a:br>
            <a:r>
              <a:rPr lang="en-US" sz="2000" dirty="0">
                <a:latin typeface="+mj-lt"/>
              </a:rPr>
              <a:t>They are not part of the official template.</a:t>
            </a:r>
            <a:endParaRPr lang="en-US" sz="6000" dirty="0">
              <a:latin typeface="+mj-lt"/>
            </a:endParaRPr>
          </a:p>
        </p:txBody>
      </p:sp>
      <p:pic>
        <p:nvPicPr>
          <p:cNvPr id="7" name="Graphic 6" descr="Stop sign">
            <a:extLst>
              <a:ext uri="{FF2B5EF4-FFF2-40B4-BE49-F238E27FC236}">
                <a16:creationId xmlns:a16="http://schemas.microsoft.com/office/drawing/2014/main" id="{2E1D490C-0B7A-44B5-A2CC-9750483112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250" y="2114549"/>
            <a:ext cx="2628900" cy="26289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56A91D7-A142-41A9-9775-90FA8A0EC8F4}"/>
              </a:ext>
            </a:extLst>
          </p:cNvPr>
          <p:cNvSpPr/>
          <p:nvPr userDrawn="1"/>
        </p:nvSpPr>
        <p:spPr>
          <a:xfrm>
            <a:off x="380999" y="6337300"/>
            <a:ext cx="4943475" cy="520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A252AA-410C-4410-AE45-9D483892FCD8}"/>
              </a:ext>
            </a:extLst>
          </p:cNvPr>
          <p:cNvSpPr/>
          <p:nvPr userDrawn="1"/>
        </p:nvSpPr>
        <p:spPr>
          <a:xfrm>
            <a:off x="380999" y="163722"/>
            <a:ext cx="4943475" cy="5207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04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1750401-572B-4B45-BF07-5D528B05F88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1714500"/>
            <a:ext cx="10972800" cy="4495800"/>
          </a:xfrm>
        </p:spPr>
        <p:txBody>
          <a:bodyPr/>
          <a:lstStyle>
            <a:lvl1pPr marL="0" indent="0">
              <a:spcAft>
                <a:spcPts val="3000"/>
              </a:spcAft>
              <a:buNone/>
              <a:defRPr sz="2400"/>
            </a:lvl1pPr>
            <a:lvl2pPr marL="0" indent="0">
              <a:spcAft>
                <a:spcPts val="3000"/>
              </a:spcAft>
              <a:buNone/>
              <a:defRPr sz="2400"/>
            </a:lvl2pPr>
            <a:lvl3pPr marL="0" indent="0">
              <a:spcAft>
                <a:spcPts val="3000"/>
              </a:spcAft>
              <a:buNone/>
              <a:defRPr sz="2400"/>
            </a:lvl3pPr>
            <a:lvl4pPr marL="0" indent="0">
              <a:spcAft>
                <a:spcPts val="3000"/>
              </a:spcAft>
              <a:buNone/>
              <a:defRPr sz="2400"/>
            </a:lvl4pPr>
            <a:lvl5pPr marL="0" indent="0">
              <a:spcAft>
                <a:spcPts val="3000"/>
              </a:spcAft>
              <a:buNone/>
              <a:defRPr sz="2400"/>
            </a:lvl5pPr>
          </a:lstStyle>
          <a:p>
            <a:pPr lvl="0"/>
            <a:r>
              <a:rPr lang="en-US" dirty="0"/>
              <a:t>Enter high-level agenda items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4C0F27-F073-46C5-99AA-D6BC67A40F5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4D6718-E0C7-48F9-9DE9-A827A3D1E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61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only layout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07AE9-2A8E-446F-AC5C-E522F1C02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79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Color set 1 - gradi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5DB2D0-5F77-04C0-2EEB-C0A3EBDE64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8096" cy="6865006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6CA99D-F312-4896-9CB8-88D2E4921513}"/>
              </a:ext>
            </a:extLst>
          </p:cNvPr>
          <p:cNvSpPr txBox="1"/>
          <p:nvPr userDrawn="1"/>
        </p:nvSpPr>
        <p:spPr>
          <a:xfrm>
            <a:off x="1141084" y="6389813"/>
            <a:ext cx="270779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D1678136-60AD-1144-8D64-7A5B04B99226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191CEE-7050-EF77-4C4F-C27A4325FB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4401"/>
            <a:ext cx="7728857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only layout with art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9EFCF0-DF2A-ABD6-5BDB-786EFA03A5D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44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Color set 1 - ba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626E677-D1C5-41E6-B3CE-AC80B7D7D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8096" cy="686500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DDFF708-5BAA-26B2-E7A9-B53F0060C8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14401"/>
            <a:ext cx="7728857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only layout with art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6CA99D-F312-4896-9CB8-88D2E4921513}"/>
              </a:ext>
            </a:extLst>
          </p:cNvPr>
          <p:cNvSpPr txBox="1"/>
          <p:nvPr userDrawn="1"/>
        </p:nvSpPr>
        <p:spPr>
          <a:xfrm>
            <a:off x="1141084" y="6389813"/>
            <a:ext cx="270779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D1678136-60AD-1144-8D64-7A5B04B99226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BB5839-63DB-6951-43C0-D944D08C5A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3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Color set 1 - ba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F00E64-3299-BF8F-E232-ACAC613B2D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12198096" cy="68685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only layout with art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6CA99D-F312-4896-9CB8-88D2E4921513}"/>
              </a:ext>
            </a:extLst>
          </p:cNvPr>
          <p:cNvSpPr txBox="1"/>
          <p:nvPr userDrawn="1"/>
        </p:nvSpPr>
        <p:spPr>
          <a:xfrm>
            <a:off x="1141084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D1678136-60AD-1144-8D64-7A5B04B99226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336930-5D70-E0E4-A489-65AC7CD9BD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Color set 1 - do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FB3CAF-A6C8-712D-FE81-25FA661C5A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8096" cy="6865006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6CA99D-F312-4896-9CB8-88D2E4921513}"/>
              </a:ext>
            </a:extLst>
          </p:cNvPr>
          <p:cNvSpPr txBox="1"/>
          <p:nvPr userDrawn="1"/>
        </p:nvSpPr>
        <p:spPr>
          <a:xfrm>
            <a:off x="1141084" y="6389813"/>
            <a:ext cx="26388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D1678136-60AD-1144-8D64-7A5B04B99226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758C24-B173-6F51-8872-0D99C55F3A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914401"/>
            <a:ext cx="5334000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only layout with art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80123D-91F2-640D-DA3D-1AEAB619B0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1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- Color set 1 - d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418C3E-D427-F0CF-1F30-E153B940F9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3574"/>
            <a:ext cx="12198096" cy="68685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3C8CF9-BF86-4458-BFA4-38F0F2DB98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Title only layout with art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F2630-6040-4D96-BE1B-D7C27F2C1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6CA99D-F312-4896-9CB8-88D2E4921513}"/>
              </a:ext>
            </a:extLst>
          </p:cNvPr>
          <p:cNvSpPr txBox="1"/>
          <p:nvPr userDrawn="1"/>
        </p:nvSpPr>
        <p:spPr>
          <a:xfrm>
            <a:off x="1141084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1"/>
                </a:solidFill>
              </a:rPr>
              <a:t>© </a:t>
            </a:r>
            <a:fld id="{D1678136-60AD-1144-8D64-7A5B04B99226}" type="datetimeyyyy">
              <a:rPr lang="en-US" sz="600" smtClean="0">
                <a:solidFill>
                  <a:schemeClr val="tx1"/>
                </a:solidFill>
              </a:rPr>
              <a:t>2024</a:t>
            </a:fld>
            <a:r>
              <a:rPr lang="en-US" sz="600" dirty="0">
                <a:solidFill>
                  <a:schemeClr val="tx1"/>
                </a:solidFill>
              </a:rPr>
              <a:t>, Amazon Web Services, Inc. or its affiliates. All rights reserved.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AF4E6C-341B-7C44-DD28-5788FEEFD5A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9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6CC99-EC41-4647-BD17-9EFC9AA4D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14401"/>
            <a:ext cx="10972800" cy="535531"/>
          </a:xfrm>
          <a:prstGeom prst="rect">
            <a:avLst/>
          </a:prstGeom>
        </p:spPr>
        <p:txBody>
          <a:bodyPr vert="horz" wrap="square" lIns="0" tIns="45720" rIns="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928EF9-1BCD-42D2-8B21-6150BBD86F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18983"/>
            <a:ext cx="10972800" cy="2203680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25A29-F4EF-4A12-9095-1B88A1BDD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29200" y="62895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EB4B8DE2-A4E8-46E4-8BBF-D75455EFF3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3D8171-6606-4DC3-AA28-D2EE5F0EC812}"/>
              </a:ext>
            </a:extLst>
          </p:cNvPr>
          <p:cNvSpPr txBox="1"/>
          <p:nvPr userDrawn="1"/>
        </p:nvSpPr>
        <p:spPr>
          <a:xfrm>
            <a:off x="1141084" y="6389813"/>
            <a:ext cx="268855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600" dirty="0">
                <a:solidFill>
                  <a:schemeClr val="tx2"/>
                </a:solidFill>
              </a:rPr>
              <a:t>© </a:t>
            </a:r>
            <a:fld id="{C09C7244-04FA-4945-8501-81AE75998B9F}" type="datetimeyyyy">
              <a:rPr lang="en-US" sz="600" smtClean="0">
                <a:solidFill>
                  <a:schemeClr val="tx2"/>
                </a:solidFill>
              </a:rPr>
              <a:t>2024</a:t>
            </a:fld>
            <a:r>
              <a:rPr lang="en-US" sz="600" dirty="0">
                <a:solidFill>
                  <a:schemeClr val="tx2"/>
                </a:solidFill>
              </a:rPr>
              <a:t>, Amazon Web Services, Inc. or its affiliates. All rights reserved.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DD0DB94-9453-40EB-A68F-D7B8C9139862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" y="6338017"/>
            <a:ext cx="365760" cy="21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489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25" r:id="rId2"/>
    <p:sldLayoutId id="2147483661" r:id="rId3"/>
    <p:sldLayoutId id="2147483654" r:id="rId4"/>
    <p:sldLayoutId id="2147483662" r:id="rId5"/>
    <p:sldLayoutId id="2147483738" r:id="rId6"/>
    <p:sldLayoutId id="2147483739" r:id="rId7"/>
    <p:sldLayoutId id="2147483740" r:id="rId8"/>
    <p:sldLayoutId id="2147483741" r:id="rId9"/>
    <p:sldLayoutId id="2147483663" r:id="rId10"/>
    <p:sldLayoutId id="2147483650" r:id="rId11"/>
    <p:sldLayoutId id="2147483664" r:id="rId12"/>
    <p:sldLayoutId id="2147483657" r:id="rId13"/>
    <p:sldLayoutId id="2147483673" r:id="rId14"/>
    <p:sldLayoutId id="2147483651" r:id="rId15"/>
    <p:sldLayoutId id="2147483757" r:id="rId16"/>
    <p:sldLayoutId id="2147483758" r:id="rId17"/>
    <p:sldLayoutId id="2147483759" r:id="rId18"/>
    <p:sldLayoutId id="2147483760" r:id="rId19"/>
    <p:sldLayoutId id="2147483695" r:id="rId20"/>
    <p:sldLayoutId id="2147483777" r:id="rId21"/>
    <p:sldLayoutId id="2147483779" r:id="rId22"/>
    <p:sldLayoutId id="2147483678" r:id="rId2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tx2"/>
          </a:solidFill>
          <a:latin typeface="Amazon Ember Display" panose="020F06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90000"/>
        <a:buFont typeface="Arial" panose="020B0604020202020204" pitchFamily="34" charset="0"/>
        <a:buChar char="•"/>
        <a:defRPr sz="280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1pPr>
      <a:lvl2pPr marL="51435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SzPct val="90000"/>
        <a:buFont typeface="Wingdings" panose="05000000000000000000" pitchFamily="2" charset="2"/>
        <a:buChar char="§"/>
        <a:defRPr sz="240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2pPr>
      <a:lvl3pPr marL="857250" indent="-22860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mazon Ember" panose="020B0603020204020204" pitchFamily="34" charset="0"/>
        <a:buChar char="–"/>
        <a:defRPr sz="200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3pPr>
      <a:lvl4pPr marL="1030288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4pPr>
      <a:lvl5pPr marL="1201738" indent="-17145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Amazon Ember Display" panose="020F06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" userDrawn="1">
          <p15:clr>
            <a:srgbClr val="F26B43"/>
          </p15:clr>
        </p15:guide>
        <p15:guide id="2" pos="7296" userDrawn="1">
          <p15:clr>
            <a:srgbClr val="F26B43"/>
          </p15:clr>
        </p15:guide>
        <p15:guide id="3" orient="horz" pos="192" userDrawn="1">
          <p15:clr>
            <a:srgbClr val="F26B43"/>
          </p15:clr>
        </p15:guide>
        <p15:guide id="4" orient="horz" pos="3912" userDrawn="1">
          <p15:clr>
            <a:srgbClr val="F26B43"/>
          </p15:clr>
        </p15:guide>
        <p15:guide id="5" orient="horz" pos="1080" userDrawn="1">
          <p15:clr>
            <a:srgbClr val="F26B43"/>
          </p15:clr>
        </p15:guide>
        <p15:guide id="6" orient="horz" pos="57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012DAF-2347-EC28-5AE8-B8F1BC9FDF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E6121E-2828-9667-CCBD-D0217D4105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8" y="2126159"/>
            <a:ext cx="10527589" cy="535531"/>
          </a:xfrm>
        </p:spPr>
        <p:txBody>
          <a:bodyPr/>
          <a:lstStyle/>
          <a:p>
            <a:r>
              <a:rPr lang="en-US" sz="3200" dirty="0"/>
              <a:t>Formal Verification of Cryptographic Software at AWS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54813E-5D6E-A07D-54F5-F3135A5003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8" y="2906719"/>
            <a:ext cx="10527588" cy="480131"/>
          </a:xfrm>
        </p:spPr>
        <p:txBody>
          <a:bodyPr/>
          <a:lstStyle/>
          <a:p>
            <a:r>
              <a:rPr lang="en-US" sz="2800" dirty="0"/>
              <a:t>Current Practices and Future Trends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4BF42F-6A5D-E253-81DF-72E888363C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Rod Chapman (he/him)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2920D3A-B760-377A-2B87-D144BB0138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598" y="4762500"/>
            <a:ext cx="8678240" cy="313932"/>
          </a:xfrm>
        </p:spPr>
        <p:txBody>
          <a:bodyPr/>
          <a:lstStyle/>
          <a:p>
            <a:r>
              <a:rPr lang="en-US" dirty="0"/>
              <a:t>Senior Principal Applied Scientist, AWS Cryptography</a:t>
            </a:r>
          </a:p>
        </p:txBody>
      </p:sp>
    </p:spTree>
    <p:extLst>
      <p:ext uri="{BB962C8B-B14F-4D97-AF65-F5344CB8AC3E}">
        <p14:creationId xmlns:p14="http://schemas.microsoft.com/office/powerpoint/2010/main" val="103706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A1E951-FC20-6B4B-A28B-555ABF33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690EA48-80F3-F46A-0A4C-CE48B323BBC7}"/>
              </a:ext>
            </a:extLst>
          </p:cNvPr>
          <p:cNvGrpSpPr/>
          <p:nvPr/>
        </p:nvGrpSpPr>
        <p:grpSpPr>
          <a:xfrm>
            <a:off x="1609525" y="352696"/>
            <a:ext cx="8972949" cy="5894801"/>
            <a:chOff x="1609525" y="352696"/>
            <a:chExt cx="8972949" cy="589480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B17367B-6C8E-6D32-B8B1-F426567EC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9525" y="352696"/>
              <a:ext cx="8972949" cy="5894801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BDBB18D-E3C6-4BEA-E704-6A5E04DFB2EE}"/>
                </a:ext>
              </a:extLst>
            </p:cNvPr>
            <p:cNvSpPr txBox="1"/>
            <p:nvPr/>
          </p:nvSpPr>
          <p:spPr>
            <a:xfrm>
              <a:off x="2063931" y="2272937"/>
              <a:ext cx="8020595" cy="341632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en-US" sz="7200" dirty="0">
                  <a:solidFill>
                    <a:schemeClr val="bg1"/>
                  </a:solidFill>
                </a:rPr>
                <a:t>May contain opinions and British </a:t>
              </a:r>
              <a:r>
                <a:rPr lang="en-US" sz="7200" dirty="0" err="1">
                  <a:solidFill>
                    <a:schemeClr val="bg1"/>
                  </a:solidFill>
                </a:rPr>
                <a:t>humour</a:t>
              </a:r>
              <a:r>
                <a:rPr lang="en-US" sz="7200" dirty="0">
                  <a:solidFill>
                    <a:schemeClr val="bg1"/>
                  </a:solidFill>
                </a:rPr>
                <a:t>™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484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Specifications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23083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4800" dirty="0"/>
              <a:t>Formal Verification Rule 1</a:t>
            </a:r>
          </a:p>
          <a:p>
            <a:pPr algn="ctr"/>
            <a:endParaRPr lang="en-US" sz="4800" dirty="0"/>
          </a:p>
          <a:p>
            <a:pPr algn="ctr"/>
            <a:r>
              <a:rPr lang="en-US" sz="4800" dirty="0"/>
              <a:t>No Verification without Specification</a:t>
            </a:r>
          </a:p>
        </p:txBody>
      </p:sp>
    </p:spTree>
    <p:extLst>
      <p:ext uri="{BB962C8B-B14F-4D97-AF65-F5344CB8AC3E}">
        <p14:creationId xmlns:p14="http://schemas.microsoft.com/office/powerpoint/2010/main" val="282077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Specifications should be…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452431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Formal (mathematical, unambiguous static and dynamic semantics)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Executable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 err="1"/>
              <a:t>Compilable</a:t>
            </a: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Machine-readable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Easier to read than write, for both humans and machines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Able to “bridge the gap” between “</a:t>
            </a:r>
            <a:r>
              <a:rPr lang="en-US" sz="2400" dirty="0" err="1"/>
              <a:t>maths</a:t>
            </a:r>
            <a:r>
              <a:rPr lang="en-US" sz="2400" dirty="0"/>
              <a:t>” (too abstract) and “code” (too detailed…)</a:t>
            </a:r>
          </a:p>
        </p:txBody>
      </p:sp>
    </p:spTree>
    <p:extLst>
      <p:ext uri="{BB962C8B-B14F-4D97-AF65-F5344CB8AC3E}">
        <p14:creationId xmlns:p14="http://schemas.microsoft.com/office/powerpoint/2010/main" val="136360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649" y="277403"/>
            <a:ext cx="4774059" cy="1510300"/>
          </a:xfrm>
        </p:spPr>
        <p:txBody>
          <a:bodyPr/>
          <a:lstStyle/>
          <a:p>
            <a:r>
              <a:rPr lang="en-US" dirty="0"/>
              <a:t>An example… what’s wrong with this picture?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A52FD9-D2DC-27F7-67D9-A97AE4098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08" y="0"/>
            <a:ext cx="6964443" cy="6858000"/>
          </a:xfrm>
          <a:prstGeom prst="rect">
            <a:avLst/>
          </a:prstGeom>
        </p:spPr>
      </p:pic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A6379A28-BD78-AD6D-F5C0-02EC84A45D5C}"/>
              </a:ext>
            </a:extLst>
          </p:cNvPr>
          <p:cNvSpPr/>
          <p:nvPr/>
        </p:nvSpPr>
        <p:spPr>
          <a:xfrm>
            <a:off x="2410008" y="5016359"/>
            <a:ext cx="1828800" cy="503434"/>
          </a:xfrm>
          <a:prstGeom prst="wedgeRoundRectCallout">
            <a:avLst>
              <a:gd name="adj1" fmla="val 119563"/>
              <a:gd name="adj2" fmla="val -6733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Assignment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24DDF7AF-3E4E-55E5-2BA2-00B48077EBBA}"/>
              </a:ext>
            </a:extLst>
          </p:cNvPr>
          <p:cNvSpPr/>
          <p:nvPr/>
        </p:nvSpPr>
        <p:spPr>
          <a:xfrm>
            <a:off x="2698678" y="3771471"/>
            <a:ext cx="1828800" cy="503434"/>
          </a:xfrm>
          <a:prstGeom prst="wedgeRoundRectCallout">
            <a:avLst>
              <a:gd name="adj1" fmla="val 85294"/>
              <a:gd name="adj2" fmla="val -100611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Sequence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3EB031A0-D522-A58F-ECAD-9A46680689F2}"/>
              </a:ext>
            </a:extLst>
          </p:cNvPr>
          <p:cNvSpPr/>
          <p:nvPr/>
        </p:nvSpPr>
        <p:spPr>
          <a:xfrm>
            <a:off x="2670508" y="4393915"/>
            <a:ext cx="1828800" cy="503434"/>
          </a:xfrm>
          <a:prstGeom prst="wedgeRoundRectCallout">
            <a:avLst>
              <a:gd name="adj1" fmla="val 89227"/>
              <a:gd name="adj2" fmla="val -21019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Loops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3547FDA4-5071-0498-14D8-50B17E7CDBA0}"/>
              </a:ext>
            </a:extLst>
          </p:cNvPr>
          <p:cNvSpPr/>
          <p:nvPr/>
        </p:nvSpPr>
        <p:spPr>
          <a:xfrm>
            <a:off x="2350298" y="5603270"/>
            <a:ext cx="2469221" cy="686229"/>
          </a:xfrm>
          <a:prstGeom prst="wedgeRoundRectCallout">
            <a:avLst>
              <a:gd name="adj1" fmla="val 63022"/>
              <a:gd name="adj2" fmla="val -69998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Undefined type-inference rules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81F25FFC-228E-7305-AB6B-F53397E3840A}"/>
              </a:ext>
            </a:extLst>
          </p:cNvPr>
          <p:cNvSpPr/>
          <p:nvPr/>
        </p:nvSpPr>
        <p:spPr>
          <a:xfrm>
            <a:off x="2044557" y="1720493"/>
            <a:ext cx="2702104" cy="503434"/>
          </a:xfrm>
          <a:prstGeom prst="wedgeRoundRectCallout">
            <a:avLst>
              <a:gd name="adj1" fmla="val 133609"/>
              <a:gd name="adj2" fmla="val -23060"/>
              <a:gd name="adj3" fmla="val 1666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Type-checking error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2F697DBC-189B-7CC3-D2F5-B368026D06A9}"/>
              </a:ext>
            </a:extLst>
          </p:cNvPr>
          <p:cNvSpPr/>
          <p:nvPr/>
        </p:nvSpPr>
        <p:spPr>
          <a:xfrm>
            <a:off x="1190964" y="1647689"/>
            <a:ext cx="9232288" cy="443843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45720" rIns="45720" rtlCol="0" anchor="ctr"/>
          <a:lstStyle/>
          <a:p>
            <a:pPr algn="ctr"/>
            <a:r>
              <a:rPr lang="en-US" sz="5400" dirty="0">
                <a:solidFill>
                  <a:schemeClr val="tx1"/>
                </a:solidFill>
              </a:rPr>
              <a:t>This is not a specification.</a:t>
            </a:r>
          </a:p>
          <a:p>
            <a:pPr algn="ctr"/>
            <a:r>
              <a:rPr lang="en-US" sz="5400" dirty="0">
                <a:solidFill>
                  <a:schemeClr val="tx1"/>
                </a:solidFill>
              </a:rPr>
              <a:t>It’s a program.</a:t>
            </a:r>
          </a:p>
        </p:txBody>
      </p:sp>
    </p:spTree>
    <p:extLst>
      <p:ext uri="{BB962C8B-B14F-4D97-AF65-F5344CB8AC3E}">
        <p14:creationId xmlns:p14="http://schemas.microsoft.com/office/powerpoint/2010/main" val="16896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about this?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495E69-97E2-E50A-56F9-4E88B2B53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50652"/>
            <a:ext cx="7772400" cy="483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1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68382"/>
            <a:ext cx="10972800" cy="535531"/>
          </a:xfrm>
        </p:spPr>
        <p:txBody>
          <a:bodyPr/>
          <a:lstStyle/>
          <a:p>
            <a:r>
              <a:rPr lang="en-US" dirty="0"/>
              <a:t>Alternatively…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C2E26B-779C-DCBB-A0D2-54891A26B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50" y="1465264"/>
            <a:ext cx="8593650" cy="336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4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68382"/>
            <a:ext cx="10972800" cy="535531"/>
          </a:xfrm>
        </p:spPr>
        <p:txBody>
          <a:bodyPr/>
          <a:lstStyle/>
          <a:p>
            <a:r>
              <a:rPr lang="en-US" dirty="0"/>
              <a:t>Or how about that again in </a:t>
            </a:r>
            <a:r>
              <a:rPr lang="en-US" dirty="0" err="1"/>
              <a:t>Cryptol</a:t>
            </a:r>
            <a:r>
              <a:rPr lang="en-US" dirty="0"/>
              <a:t>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B1B7BA-9E61-82DB-96F2-B4DAD7AD9B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1771650"/>
            <a:ext cx="11420725" cy="144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2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14401"/>
            <a:ext cx="10972800" cy="978729"/>
          </a:xfrm>
        </p:spPr>
        <p:txBody>
          <a:bodyPr/>
          <a:lstStyle/>
          <a:p>
            <a:r>
              <a:rPr lang="en-US" dirty="0"/>
              <a:t>How about the</a:t>
            </a:r>
            <a:br>
              <a:rPr lang="en-US" dirty="0"/>
            </a:br>
            <a:r>
              <a:rPr lang="en-US" dirty="0"/>
              <a:t>”fast” version?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6AA10A-5EE7-F1DF-D56E-66C91882F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023" y="45577"/>
            <a:ext cx="7021880" cy="642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Memory- and Type-Safe Programming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34163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3600" dirty="0"/>
              <a:t>Everyone knows and says this is a good idea, right?</a:t>
            </a:r>
          </a:p>
          <a:p>
            <a:endParaRPr lang="en-US" sz="3600" dirty="0"/>
          </a:p>
          <a:p>
            <a:r>
              <a:rPr lang="en-US" sz="3600" dirty="0"/>
              <a:t>So why aren’t we doing it (more…)?</a:t>
            </a:r>
          </a:p>
          <a:p>
            <a:endParaRPr lang="en-US" sz="3600" dirty="0"/>
          </a:p>
          <a:p>
            <a:r>
              <a:rPr lang="en-US" sz="3600" dirty="0"/>
              <a:t>But… “Memory Safety” alone is not good enough. Type-safety (and beyond) is a done problem.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28235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Soundness cases for tools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440120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dirty="0"/>
              <a:t>Tool vendor 1: “Just trust us!”</a:t>
            </a:r>
          </a:p>
          <a:p>
            <a:endParaRPr lang="en-US" sz="2800" dirty="0"/>
          </a:p>
          <a:p>
            <a:r>
              <a:rPr lang="en-US" sz="2800" dirty="0"/>
              <a:t>Tool vendor 2: “OK… yeah… our tool really is unsound for UB. Whoops. Sorry.”</a:t>
            </a:r>
          </a:p>
          <a:p>
            <a:endParaRPr lang="en-US" sz="2800" dirty="0"/>
          </a:p>
          <a:p>
            <a:r>
              <a:rPr lang="en-US" sz="2800" dirty="0"/>
              <a:t>Let’s demand a higher standard. A “soundness case” for verification tools is needed at the leaves of an evidence based assurance case.</a:t>
            </a:r>
          </a:p>
          <a:p>
            <a:endParaRPr lang="en-US" sz="2800" dirty="0"/>
          </a:p>
          <a:p>
            <a:r>
              <a:rPr lang="en-US" sz="2800" dirty="0"/>
              <a:t>Some good news: safety-critical tool vendors (including compilers and formal verification tools) have been doing this for decades.</a:t>
            </a:r>
          </a:p>
        </p:txBody>
      </p:sp>
    </p:spTree>
    <p:extLst>
      <p:ext uri="{BB962C8B-B14F-4D97-AF65-F5344CB8AC3E}">
        <p14:creationId xmlns:p14="http://schemas.microsoft.com/office/powerpoint/2010/main" val="250132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76045"/>
            <a:ext cx="10972800" cy="757130"/>
          </a:xfrm>
        </p:spPr>
        <p:txBody>
          <a:bodyPr/>
          <a:lstStyle/>
          <a:p>
            <a:r>
              <a:rPr lang="en-US" sz="4800" dirty="0"/>
              <a:t>Contents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D7FC6-3CE5-BB11-0693-280991FE668F}"/>
              </a:ext>
            </a:extLst>
          </p:cNvPr>
          <p:cNvSpPr txBox="1"/>
          <p:nvPr/>
        </p:nvSpPr>
        <p:spPr>
          <a:xfrm>
            <a:off x="609600" y="1982912"/>
            <a:ext cx="9479622" cy="255454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US" sz="3200" dirty="0"/>
              <a:t>What we do now</a:t>
            </a:r>
          </a:p>
          <a:p>
            <a:pPr algn="l"/>
            <a:endParaRPr lang="en-US" sz="3200" dirty="0"/>
          </a:p>
          <a:p>
            <a:pPr algn="l"/>
            <a:r>
              <a:rPr lang="en-US" sz="3200" dirty="0"/>
              <a:t>Where we’d like to be …</a:t>
            </a:r>
          </a:p>
          <a:p>
            <a:pPr algn="l"/>
            <a:endParaRPr lang="en-US" sz="3200" dirty="0"/>
          </a:p>
          <a:p>
            <a:pPr algn="l"/>
            <a:r>
              <a:rPr lang="en-US" sz="3200" dirty="0"/>
              <a:t>Open questions …</a:t>
            </a:r>
          </a:p>
        </p:txBody>
      </p:sp>
    </p:spTree>
    <p:extLst>
      <p:ext uri="{BB962C8B-B14F-4D97-AF65-F5344CB8AC3E}">
        <p14:creationId xmlns:p14="http://schemas.microsoft.com/office/powerpoint/2010/main" val="88756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Verification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31085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dirty="0"/>
              <a:t>Recognition that we can’t “prove everything”.</a:t>
            </a:r>
          </a:p>
          <a:p>
            <a:br>
              <a:rPr lang="en-US" sz="2800" dirty="0"/>
            </a:br>
            <a:r>
              <a:rPr lang="en-US" sz="2800" dirty="0"/>
              <a:t>Therefore… used a justified mix of static and dynamic verification.</a:t>
            </a:r>
          </a:p>
          <a:p>
            <a:endParaRPr lang="en-US" sz="2800" dirty="0"/>
          </a:p>
          <a:p>
            <a:r>
              <a:rPr lang="en-US" sz="2800" dirty="0"/>
              <a:t>e.g. proof of no UB, memory- and type-safety for code. Dynamic KATs and fuzzing for functional correctness. There is a “sweet spot” of assurance vs productivity to be found here.</a:t>
            </a:r>
          </a:p>
        </p:txBody>
      </p:sp>
    </p:spTree>
    <p:extLst>
      <p:ext uri="{BB962C8B-B14F-4D97-AF65-F5344CB8AC3E}">
        <p14:creationId xmlns:p14="http://schemas.microsoft.com/office/powerpoint/2010/main" val="392840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Step-wise and equivalence proofs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35394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dirty="0"/>
              <a:t>Idea: refine from spec to code in “small steps”.</a:t>
            </a:r>
          </a:p>
          <a:p>
            <a:endParaRPr lang="en-US" sz="2800" dirty="0"/>
          </a:p>
          <a:p>
            <a:r>
              <a:rPr lang="en-US" sz="2800" dirty="0"/>
              <a:t>Proof of high-level spec and “reference” code.</a:t>
            </a:r>
          </a:p>
          <a:p>
            <a:endParaRPr lang="en-US" sz="2800" dirty="0"/>
          </a:p>
          <a:p>
            <a:r>
              <a:rPr lang="en-US" sz="2800" dirty="0"/>
              <a:t>Transform and optimize to lower-level, faster code, and prove equivalence as you go along.</a:t>
            </a:r>
          </a:p>
          <a:p>
            <a:endParaRPr lang="en-US" sz="2800" dirty="0"/>
          </a:p>
          <a:p>
            <a:r>
              <a:rPr lang="en-US" sz="2800" dirty="0"/>
              <a:t>Learn to trust compilers!</a:t>
            </a:r>
          </a:p>
        </p:txBody>
      </p:sp>
    </p:spTree>
    <p:extLst>
      <p:ext uri="{BB962C8B-B14F-4D97-AF65-F5344CB8AC3E}">
        <p14:creationId xmlns:p14="http://schemas.microsoft.com/office/powerpoint/2010/main" val="429223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7A8C07-F015-561E-9D85-7FA45EA1E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50435"/>
            <a:ext cx="7823200" cy="757130"/>
          </a:xfrm>
        </p:spPr>
        <p:txBody>
          <a:bodyPr/>
          <a:lstStyle/>
          <a:p>
            <a:r>
              <a:rPr lang="en-US" dirty="0"/>
              <a:t>Open questions…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A1E951-FC20-6B4B-A28B-555ABF33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32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ideas…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39703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dirty="0"/>
              <a:t>How will we learn to trust formal </a:t>
            </a:r>
            <a:r>
              <a:rPr lang="en-US" sz="2800"/>
              <a:t>verification tools</a:t>
            </a:r>
            <a:br>
              <a:rPr lang="en-US" sz="2800"/>
            </a:br>
            <a:r>
              <a:rPr lang="en-US" sz="2800"/>
              <a:t>(</a:t>
            </a:r>
            <a:r>
              <a:rPr lang="en-US" sz="2800" dirty="0"/>
              <a:t>and the underlying language designs?</a:t>
            </a:r>
          </a:p>
          <a:p>
            <a:endParaRPr lang="en-US" sz="2800" dirty="0"/>
          </a:p>
          <a:p>
            <a:r>
              <a:rPr lang="en-US" sz="2800" dirty="0"/>
              <a:t>How will formal verification results be presented to labs and regulators?</a:t>
            </a:r>
          </a:p>
          <a:p>
            <a:endParaRPr lang="en-US" sz="2800" dirty="0"/>
          </a:p>
          <a:p>
            <a:r>
              <a:rPr lang="en-US" sz="2800" dirty="0"/>
              <a:t>How to document and challenge the assumptions that formal tools make?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9141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ideas…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609600" y="1698233"/>
            <a:ext cx="10962526" cy="310854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2800" dirty="0"/>
              <a:t>Where’s the incentive scheme for the labs?</a:t>
            </a:r>
          </a:p>
          <a:p>
            <a:endParaRPr lang="en-US" sz="2800" dirty="0"/>
          </a:p>
          <a:p>
            <a:r>
              <a:rPr lang="en-US" sz="2800" dirty="0"/>
              <a:t>What training do we all need?</a:t>
            </a:r>
          </a:p>
          <a:p>
            <a:endParaRPr lang="en-US" sz="2800" dirty="0"/>
          </a:p>
          <a:p>
            <a:r>
              <a:rPr lang="en-US" sz="2800" dirty="0"/>
              <a:t>Can we do a trial of an evidence-based evaluation of a formally verified crypto library or algorithm? Who would fund this effort?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27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E9F93C5-1D5E-28EB-813B-85A25A3BF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2A7CE9-9FAD-2E06-837E-CD8A63C34D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64ECB59-3A4C-9C42-717A-640FFB05C0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7E335A9-2371-AE81-4721-068D6F6EE7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191FC44-7F71-EDF3-3419-AC4C5C2F9D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8722B87-301E-D662-F431-CB047CD354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9E29C94-1EE2-FF45-E2F3-66D54A7571A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63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7A8C07-F015-561E-9D85-7FA45EA1E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50435"/>
            <a:ext cx="7823200" cy="757130"/>
          </a:xfrm>
        </p:spPr>
        <p:txBody>
          <a:bodyPr/>
          <a:lstStyle/>
          <a:p>
            <a:r>
              <a:rPr lang="en-US" dirty="0"/>
              <a:t>What we do </a:t>
            </a:r>
            <a:r>
              <a:rPr lang="en-US" i="1" dirty="0"/>
              <a:t>now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A1E951-FC20-6B4B-A28B-555ABF33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8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AWS-LC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28623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US" dirty="0"/>
              <a:t>A fork of </a:t>
            </a:r>
            <a:r>
              <a:rPr lang="en-US" dirty="0" err="1"/>
              <a:t>BoringSSL</a:t>
            </a:r>
            <a:r>
              <a:rPr lang="en-US" dirty="0"/>
              <a:t>. Permissively licensed and freely available, including proof artefacts.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C + Assembly language for x86_64 and AArch64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Formal/Static Verification Activities: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Mathematical specification and properties: </a:t>
            </a:r>
            <a:r>
              <a:rPr lang="en-US" dirty="0" err="1"/>
              <a:t>Cryptol</a:t>
            </a:r>
            <a:r>
              <a:rPr lang="en-US" dirty="0"/>
              <a:t> + Coq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Verification of existing C and x86 assembly language for recommended (FIPS) algorithms: </a:t>
            </a:r>
            <a:r>
              <a:rPr lang="en-US" dirty="0" err="1"/>
              <a:t>Cryptol</a:t>
            </a:r>
            <a:r>
              <a:rPr lang="en-US" dirty="0"/>
              <a:t> + SAW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/>
              <a:t>Verification of AArch64 assembly language: new tool in development using </a:t>
            </a:r>
            <a:r>
              <a:rPr lang="en-US" dirty="0" err="1"/>
              <a:t>Cryptol</a:t>
            </a:r>
            <a:r>
              <a:rPr lang="en-US" dirty="0"/>
              <a:t> specification and Symbolic Simulation using Lean4 and multiple SMT provers.</a:t>
            </a:r>
          </a:p>
        </p:txBody>
      </p:sp>
    </p:spTree>
    <p:extLst>
      <p:ext uri="{BB962C8B-B14F-4D97-AF65-F5344CB8AC3E}">
        <p14:creationId xmlns:p14="http://schemas.microsoft.com/office/powerpoint/2010/main" val="58921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s2n-bignum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397031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dirty="0"/>
              <a:t>Completely new implementations of core “inner loops” for all recommended elliptic curves</a:t>
            </a:r>
            <a:br>
              <a:rPr lang="en-US" dirty="0"/>
            </a:br>
            <a:r>
              <a:rPr lang="en-US" dirty="0"/>
              <a:t>(including x25519), and RSA.</a:t>
            </a:r>
          </a:p>
          <a:p>
            <a:endParaRPr lang="en-US" dirty="0"/>
          </a:p>
          <a:p>
            <a:r>
              <a:rPr lang="en-US" dirty="0"/>
              <a:t>x86_64 (2 microarchitectures), AArch_64 (2 microarchitectures, concentrating on AWS Graviton 2 and 3)</a:t>
            </a:r>
          </a:p>
          <a:p>
            <a:endParaRPr lang="en-US" dirty="0"/>
          </a:p>
          <a:p>
            <a:r>
              <a:rPr lang="en-US" dirty="0"/>
              <a:t>Permissively licensed and freely available, including proof artefacts.</a:t>
            </a:r>
          </a:p>
          <a:p>
            <a:endParaRPr lang="en-US" dirty="0"/>
          </a:p>
          <a:p>
            <a:r>
              <a:rPr lang="en-US" dirty="0"/>
              <a:t>Specifications and proofs expressed in HOL-Lite.</a:t>
            </a:r>
          </a:p>
          <a:p>
            <a:endParaRPr lang="en-US" dirty="0"/>
          </a:p>
          <a:p>
            <a:r>
              <a:rPr lang="en-US" dirty="0"/>
              <a:t>Proofs of memory-safety, type-safety, and functional correctness for all functions, including</a:t>
            </a:r>
            <a:br>
              <a:rPr lang="en-US" dirty="0"/>
            </a:br>
            <a:r>
              <a:rPr lang="en-US" dirty="0"/>
              <a:t>point x scalar multiplication for all elliptic curves.</a:t>
            </a:r>
          </a:p>
          <a:p>
            <a:endParaRPr lang="en-US" dirty="0"/>
          </a:p>
          <a:p>
            <a:r>
              <a:rPr lang="en-US" dirty="0"/>
              <a:t>Hidden benefit: also competitive or fastest code in the world for some targets (e.g. Graviton 2)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87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s2n-tls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175432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US" dirty="0"/>
              <a:t>A clean-slate implementation of the TLS protocol stack in C.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Constructive verification of functional properties using </a:t>
            </a:r>
            <a:r>
              <a:rPr lang="en-US" dirty="0" err="1"/>
              <a:t>Cryptol</a:t>
            </a:r>
            <a:r>
              <a:rPr lang="en-US" dirty="0"/>
              <a:t> and SAW.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Also uses CBMC for proofs of UB-freedom, memory- and type-safety.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5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s2n-quic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230832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US" dirty="0"/>
              <a:t>All Rust implementation of the QUIC protocol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Uses Kani tool for verification of type-safety (aka “panic freedom”), absence of UB, and some correctness properties.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Also constrained fuzzing and KATs.</a:t>
            </a:r>
          </a:p>
          <a:p>
            <a:pPr algn="l"/>
            <a:br>
              <a:rPr lang="en-US" dirty="0"/>
            </a:br>
            <a:r>
              <a:rPr lang="en-US" dirty="0"/>
              <a:t>Static traceability analysis of implementation to RFC requirements.</a:t>
            </a:r>
          </a:p>
        </p:txBody>
      </p:sp>
    </p:spTree>
    <p:extLst>
      <p:ext uri="{BB962C8B-B14F-4D97-AF65-F5344CB8AC3E}">
        <p14:creationId xmlns:p14="http://schemas.microsoft.com/office/powerpoint/2010/main" val="8284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E52AAB-0FA5-CED3-C17F-75CC5155B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SampCert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65B8F-AD55-FB45-B2EE-E29FE64E9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1AD0FF-282C-9F41-EDCD-C7F2E7CB2E2C}"/>
              </a:ext>
            </a:extLst>
          </p:cNvPr>
          <p:cNvSpPr txBox="1"/>
          <p:nvPr/>
        </p:nvSpPr>
        <p:spPr>
          <a:xfrm>
            <a:off x="595901" y="1736333"/>
            <a:ext cx="10962526" cy="9233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lang="en-US" dirty="0"/>
              <a:t>A key component of the AWS Clean Rooms Differential Privacy service.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A discrete </a:t>
            </a:r>
            <a:r>
              <a:rPr lang="en-US" dirty="0" err="1"/>
              <a:t>Guassian</a:t>
            </a:r>
            <a:r>
              <a:rPr lang="en-US" dirty="0"/>
              <a:t> sampling library, specified and proved using Lean4, with code extracted to </a:t>
            </a:r>
            <a:r>
              <a:rPr lang="en-US" dirty="0" err="1"/>
              <a:t>Dafny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1309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7A8C07-F015-561E-9D85-7FA45EA1E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050435"/>
            <a:ext cx="7823200" cy="757130"/>
          </a:xfrm>
        </p:spPr>
        <p:txBody>
          <a:bodyPr/>
          <a:lstStyle/>
          <a:p>
            <a:r>
              <a:rPr lang="en-US" dirty="0"/>
              <a:t>Where we’d like to be…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A1E951-FC20-6B4B-A28B-555ABF33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B8DE2-A4E8-46E4-8BBF-D75455EFF32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97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WS Confidential Light">
  <a:themeElements>
    <a:clrScheme name="AWS_2022_Light">
      <a:dk1>
        <a:srgbClr val="000000"/>
      </a:dk1>
      <a:lt1>
        <a:srgbClr val="FFFFFF"/>
      </a:lt1>
      <a:dk2>
        <a:srgbClr val="232F3E"/>
      </a:dk2>
      <a:lt2>
        <a:srgbClr val="F1F3F3"/>
      </a:lt2>
      <a:accent1>
        <a:srgbClr val="2074D5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Display all the way">
      <a:majorFont>
        <a:latin typeface="Amazon Ember Display"/>
        <a:ea typeface=""/>
        <a:cs typeface=""/>
      </a:majorFont>
      <a:minorFont>
        <a:latin typeface="Amazon Ember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45720" tIns="45720" rIns="45720"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solidFill>
            <a:schemeClr val="tx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WS_Powerpoint Template_Confidential_Dark_2023" id="{449F9ED0-0059-5544-B082-1B7A3D2873AD}" vid="{BEA551A9-6D63-814B-9BAA-42C25548FBE4}"/>
    </a:ext>
  </a:extLst>
</a:theme>
</file>

<file path=ppt/theme/theme2.xml><?xml version="1.0" encoding="utf-8"?>
<a:theme xmlns:a="http://schemas.openxmlformats.org/drawingml/2006/main" name="Office Theme">
  <a:themeElements>
    <a:clrScheme name="One Brand 2022 Dark">
      <a:dk1>
        <a:srgbClr val="000000"/>
      </a:dk1>
      <a:lt1>
        <a:sysClr val="window" lastClr="FFFFFF"/>
      </a:lt1>
      <a:dk2>
        <a:srgbClr val="232F3E"/>
      </a:dk2>
      <a:lt2>
        <a:srgbClr val="F1F3F3"/>
      </a:lt2>
      <a:accent1>
        <a:srgbClr val="FF8500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ne Brand 2022 Dark">
      <a:dk1>
        <a:srgbClr val="000000"/>
      </a:dk1>
      <a:lt1>
        <a:sysClr val="window" lastClr="FFFFFF"/>
      </a:lt1>
      <a:dk2>
        <a:srgbClr val="232F3E"/>
      </a:dk2>
      <a:lt2>
        <a:srgbClr val="F1F3F3"/>
      </a:lt2>
      <a:accent1>
        <a:srgbClr val="FF8500"/>
      </a:accent1>
      <a:accent2>
        <a:srgbClr val="7C59ED"/>
      </a:accent2>
      <a:accent3>
        <a:srgbClr val="38EF7D"/>
      </a:accent3>
      <a:accent4>
        <a:srgbClr val="F46DBA"/>
      </a:accent4>
      <a:accent5>
        <a:srgbClr val="9FFCEA"/>
      </a:accent5>
      <a:accent6>
        <a:srgbClr val="FBD8BF"/>
      </a:accent6>
      <a:hlink>
        <a:srgbClr val="41B1E8"/>
      </a:hlink>
      <a:folHlink>
        <a:srgbClr val="41B1E8"/>
      </a:folHlink>
    </a:clrScheme>
    <a:fontScheme name="Ember Heavy and Normal">
      <a:majorFont>
        <a:latin typeface="Amazon Ember Heavy"/>
        <a:ea typeface=""/>
        <a:cs typeface=""/>
      </a:majorFont>
      <a:minorFont>
        <a:latin typeface="Amazon Emb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6AB4D39ED4984E96DBC29961882BA9" ma:contentTypeVersion="4" ma:contentTypeDescription="Create a new document." ma:contentTypeScope="" ma:versionID="8807149e754f2e72509776b3696fadb2">
  <xsd:schema xmlns:xsd="http://www.w3.org/2001/XMLSchema" xmlns:xs="http://www.w3.org/2001/XMLSchema" xmlns:p="http://schemas.microsoft.com/office/2006/metadata/properties" xmlns:ns2="4ef76e00-edd8-4be8-8d97-9e96c4a18dbc" targetNamespace="http://schemas.microsoft.com/office/2006/metadata/properties" ma:root="true" ma:fieldsID="f42f671925e4737c7c52a703cf0e5609" ns2:_="">
    <xsd:import namespace="4ef76e00-edd8-4be8-8d97-9e96c4a18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76e00-edd8-4be8-8d97-9e96c4a18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2C1DD47-3801-4A9B-BE4D-9C27FD624618}"/>
</file>

<file path=customXml/itemProps2.xml><?xml version="1.0" encoding="utf-8"?>
<ds:datastoreItem xmlns:ds="http://schemas.openxmlformats.org/officeDocument/2006/customXml" ds:itemID="{527E421D-CC85-479F-AC7A-B233AADC50C5}"/>
</file>

<file path=customXml/itemProps3.xml><?xml version="1.0" encoding="utf-8"?>
<ds:datastoreItem xmlns:ds="http://schemas.openxmlformats.org/officeDocument/2006/customXml" ds:itemID="{36B580F5-1D2E-45D1-9EBD-4F3D3FF3F2D0}"/>
</file>

<file path=docProps/app.xml><?xml version="1.0" encoding="utf-8"?>
<Properties xmlns="http://schemas.openxmlformats.org/officeDocument/2006/extended-properties" xmlns:vt="http://schemas.openxmlformats.org/officeDocument/2006/docPropsVTypes">
  <Template>AWS_Powerpoint Template_Confidential_Dark_2023</Template>
  <TotalTime>320</TotalTime>
  <Words>816</Words>
  <Application>Microsoft Macintosh PowerPoint</Application>
  <PresentationFormat>Widescreen</PresentationFormat>
  <Paragraphs>142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Wingdings</vt:lpstr>
      <vt:lpstr>Amazon Ember Mono</vt:lpstr>
      <vt:lpstr>Amazon Ember Display</vt:lpstr>
      <vt:lpstr>Arial</vt:lpstr>
      <vt:lpstr>Amazon Ember</vt:lpstr>
      <vt:lpstr>AWS Confidential Light</vt:lpstr>
      <vt:lpstr>Formal Verification of Cryptographic Software at AWS</vt:lpstr>
      <vt:lpstr>Contents</vt:lpstr>
      <vt:lpstr>What we do now</vt:lpstr>
      <vt:lpstr>AWS-LC</vt:lpstr>
      <vt:lpstr>s2n-bignum</vt:lpstr>
      <vt:lpstr>s2n-tls</vt:lpstr>
      <vt:lpstr>s2n-quic</vt:lpstr>
      <vt:lpstr>SampCert</vt:lpstr>
      <vt:lpstr>Where we’d like to be…</vt:lpstr>
      <vt:lpstr>PowerPoint Presentation</vt:lpstr>
      <vt:lpstr>Specifications</vt:lpstr>
      <vt:lpstr>Specifications should be…</vt:lpstr>
      <vt:lpstr>An example… what’s wrong with this picture?</vt:lpstr>
      <vt:lpstr>How about this?</vt:lpstr>
      <vt:lpstr>Alternatively…</vt:lpstr>
      <vt:lpstr>Or how about that again in Cryptol…</vt:lpstr>
      <vt:lpstr>How about the ”fast” version?</vt:lpstr>
      <vt:lpstr>Memory- and Type-Safe Programming</vt:lpstr>
      <vt:lpstr>Soundness cases for tools</vt:lpstr>
      <vt:lpstr>Hybrid Verification</vt:lpstr>
      <vt:lpstr>Step-wise and equivalence proofs</vt:lpstr>
      <vt:lpstr>Open questions…</vt:lpstr>
      <vt:lpstr>A few ideas…</vt:lpstr>
      <vt:lpstr>A few ideas…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template includes</dc:title>
  <dc:creator>Mayer, Patricia</dc:creator>
  <cp:lastModifiedBy>Microsoft Office User</cp:lastModifiedBy>
  <cp:revision>31</cp:revision>
  <dcterms:created xsi:type="dcterms:W3CDTF">2023-12-06T23:09:58Z</dcterms:created>
  <dcterms:modified xsi:type="dcterms:W3CDTF">2024-07-19T20:24:17Z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0x010100996AB4D39ED4984E96DBC29961882BA9</vt:lpwstr>
  </property>
</Properties>
</file>